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77" r:id="rId5"/>
    <p:sldId id="278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8288000" cy="10287000"/>
  <p:notesSz cx="6858000" cy="9144000"/>
  <p:embeddedFontLst>
    <p:embeddedFont>
      <p:font typeface="Gothic A1 Black" panose="020B0604020202020204" charset="-127"/>
      <p:regular r:id="rId25"/>
    </p:embeddedFont>
    <p:embeddedFont>
      <p:font typeface="Gothic A1 Light" panose="020B0604020202020204" charset="-127"/>
      <p:regular r:id="rId26"/>
    </p:embeddedFont>
    <p:embeddedFont>
      <p:font typeface="Canva Sans" panose="020B0604020202020204" charset="0"/>
      <p:regular r:id="rId27"/>
    </p:embeddedFont>
    <p:embeddedFont>
      <p:font typeface="Open Sans Extra Bold" panose="020B0604020202020204" charset="0"/>
      <p:regular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Poppins Bold" panose="020B0604020202020204" charset="0"/>
      <p:regular r:id="rId31"/>
    </p:embeddedFont>
    <p:embeddedFont>
      <p:font typeface="Poppins Light" panose="00000400000000000000" pitchFamily="2" charset="0"/>
      <p:regular r:id="rId32"/>
      <p:italic r:id="rId33"/>
    </p:embeddedFont>
    <p:embeddedFont>
      <p:font typeface="Poppins Medium" panose="00000600000000000000" pitchFamily="2" charset="0"/>
      <p:regular r:id="rId34"/>
    </p:embeddedFont>
    <p:embeddedFont>
      <p:font typeface="Poppins Medium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E61C4-ABBD-43BB-B53D-08B4E18F4F08}" v="85" dt="2025-06-15T20:02:58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12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shu Sharma_CS24M035" userId="483cbbacbfa8fcb6" providerId="LiveId" clId="{326E61C4-ABBD-43BB-B53D-08B4E18F4F08}"/>
    <pc:docChg chg="undo custSel addSld modSld sldOrd">
      <pc:chgData name="Priyanshu Sharma_CS24M035" userId="483cbbacbfa8fcb6" providerId="LiveId" clId="{326E61C4-ABBD-43BB-B53D-08B4E18F4F08}" dt="2025-06-15T20:04:23.912" v="1060" actId="478"/>
      <pc:docMkLst>
        <pc:docMk/>
      </pc:docMkLst>
      <pc:sldChg chg="delSp modSp mod">
        <pc:chgData name="Priyanshu Sharma_CS24M035" userId="483cbbacbfa8fcb6" providerId="LiveId" clId="{326E61C4-ABBD-43BB-B53D-08B4E18F4F08}" dt="2025-06-15T18:55:32.347" v="197" actId="1076"/>
        <pc:sldMkLst>
          <pc:docMk/>
          <pc:sldMk cId="0" sldId="256"/>
        </pc:sldMkLst>
        <pc:spChg chg="mod">
          <ac:chgData name="Priyanshu Sharma_CS24M035" userId="483cbbacbfa8fcb6" providerId="LiveId" clId="{326E61C4-ABBD-43BB-B53D-08B4E18F4F08}" dt="2025-06-15T18:55:20.221" v="196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Priyanshu Sharma_CS24M035" userId="483cbbacbfa8fcb6" providerId="LiveId" clId="{326E61C4-ABBD-43BB-B53D-08B4E18F4F08}" dt="2025-06-15T18:55:11.458" v="195" actId="14100"/>
          <ac:spMkLst>
            <pc:docMk/>
            <pc:sldMk cId="0" sldId="256"/>
            <ac:spMk id="6" creationId="{00000000-0000-0000-0000-000000000000}"/>
          </ac:spMkLst>
        </pc:spChg>
        <pc:spChg chg="del">
          <ac:chgData name="Priyanshu Sharma_CS24M035" userId="483cbbacbfa8fcb6" providerId="LiveId" clId="{326E61C4-ABBD-43BB-B53D-08B4E18F4F08}" dt="2025-06-15T18:53:06.625" v="61" actId="478"/>
          <ac:spMkLst>
            <pc:docMk/>
            <pc:sldMk cId="0" sldId="256"/>
            <ac:spMk id="8" creationId="{00000000-0000-0000-0000-000000000000}"/>
          </ac:spMkLst>
        </pc:spChg>
        <pc:spChg chg="mod">
          <ac:chgData name="Priyanshu Sharma_CS24M035" userId="483cbbacbfa8fcb6" providerId="LiveId" clId="{326E61C4-ABBD-43BB-B53D-08B4E18F4F08}" dt="2025-06-15T18:53:14.310" v="62" actId="14100"/>
          <ac:spMkLst>
            <pc:docMk/>
            <pc:sldMk cId="0" sldId="256"/>
            <ac:spMk id="9" creationId="{00000000-0000-0000-0000-000000000000}"/>
          </ac:spMkLst>
        </pc:spChg>
        <pc:spChg chg="mod">
          <ac:chgData name="Priyanshu Sharma_CS24M035" userId="483cbbacbfa8fcb6" providerId="LiveId" clId="{326E61C4-ABBD-43BB-B53D-08B4E18F4F08}" dt="2025-06-15T18:54:05.932" v="113" actId="2057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Priyanshu Sharma_CS24M035" userId="483cbbacbfa8fcb6" providerId="LiveId" clId="{326E61C4-ABBD-43BB-B53D-08B4E18F4F08}" dt="2025-06-15T18:54:22.115" v="156" actId="2057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Priyanshu Sharma_CS24M035" userId="483cbbacbfa8fcb6" providerId="LiveId" clId="{326E61C4-ABBD-43BB-B53D-08B4E18F4F08}" dt="2025-06-15T18:55:32.347" v="197" actId="1076"/>
          <ac:spMkLst>
            <pc:docMk/>
            <pc:sldMk cId="0" sldId="256"/>
            <ac:spMk id="12" creationId="{00000000-0000-0000-0000-000000000000}"/>
          </ac:spMkLst>
        </pc:spChg>
        <pc:spChg chg="del">
          <ac:chgData name="Priyanshu Sharma_CS24M035" userId="483cbbacbfa8fcb6" providerId="LiveId" clId="{326E61C4-ABBD-43BB-B53D-08B4E18F4F08}" dt="2025-06-15T18:53:43.378" v="90" actId="478"/>
          <ac:spMkLst>
            <pc:docMk/>
            <pc:sldMk cId="0" sldId="256"/>
            <ac:spMk id="13" creationId="{00000000-0000-0000-0000-000000000000}"/>
          </ac:spMkLst>
        </pc:spChg>
        <pc:spChg chg="mod">
          <ac:chgData name="Priyanshu Sharma_CS24M035" userId="483cbbacbfa8fcb6" providerId="LiveId" clId="{326E61C4-ABBD-43BB-B53D-08B4E18F4F08}" dt="2025-06-15T18:54:59.770" v="193" actId="1076"/>
          <ac:spMkLst>
            <pc:docMk/>
            <pc:sldMk cId="0" sldId="256"/>
            <ac:spMk id="14" creationId="{00000000-0000-0000-0000-000000000000}"/>
          </ac:spMkLst>
        </pc:spChg>
        <pc:spChg chg="mod">
          <ac:chgData name="Priyanshu Sharma_CS24M035" userId="483cbbacbfa8fcb6" providerId="LiveId" clId="{326E61C4-ABBD-43BB-B53D-08B4E18F4F08}" dt="2025-06-15T18:53:29.118" v="64" actId="1076"/>
          <ac:spMkLst>
            <pc:docMk/>
            <pc:sldMk cId="0" sldId="256"/>
            <ac:spMk id="15" creationId="{00000000-0000-0000-0000-000000000000}"/>
          </ac:spMkLst>
        </pc:spChg>
      </pc:sldChg>
      <pc:sldChg chg="addSp modSp mod">
        <pc:chgData name="Priyanshu Sharma_CS24M035" userId="483cbbacbfa8fcb6" providerId="LiveId" clId="{326E61C4-ABBD-43BB-B53D-08B4E18F4F08}" dt="2025-06-15T19:37:32.325" v="439" actId="114"/>
        <pc:sldMkLst>
          <pc:docMk/>
          <pc:sldMk cId="0" sldId="257"/>
        </pc:sldMkLst>
        <pc:spChg chg="mod">
          <ac:chgData name="Priyanshu Sharma_CS24M035" userId="483cbbacbfa8fcb6" providerId="LiveId" clId="{326E61C4-ABBD-43BB-B53D-08B4E18F4F08}" dt="2025-06-15T19:34:59.998" v="274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Priyanshu Sharma_CS24M035" userId="483cbbacbfa8fcb6" providerId="LiveId" clId="{326E61C4-ABBD-43BB-B53D-08B4E18F4F08}" dt="2025-06-15T19:37:32.325" v="439" actId="114"/>
          <ac:spMkLst>
            <pc:docMk/>
            <pc:sldMk cId="0" sldId="257"/>
            <ac:spMk id="5" creationId="{00000000-0000-0000-0000-000000000000}"/>
          </ac:spMkLst>
        </pc:spChg>
        <pc:spChg chg="add">
          <ac:chgData name="Priyanshu Sharma_CS24M035" userId="483cbbacbfa8fcb6" providerId="LiveId" clId="{326E61C4-ABBD-43BB-B53D-08B4E18F4F08}" dt="2025-06-15T19:33:53.916" v="259"/>
          <ac:spMkLst>
            <pc:docMk/>
            <pc:sldMk cId="0" sldId="257"/>
            <ac:spMk id="6" creationId="{EFDFDA01-5027-1780-EEC5-DA9271A16894}"/>
          </ac:spMkLst>
        </pc:spChg>
        <pc:spChg chg="add">
          <ac:chgData name="Priyanshu Sharma_CS24M035" userId="483cbbacbfa8fcb6" providerId="LiveId" clId="{326E61C4-ABBD-43BB-B53D-08B4E18F4F08}" dt="2025-06-15T19:33:56.556" v="260"/>
          <ac:spMkLst>
            <pc:docMk/>
            <pc:sldMk cId="0" sldId="257"/>
            <ac:spMk id="7" creationId="{9D6D108C-5C76-DC9E-683C-477F9E5218BE}"/>
          </ac:spMkLst>
        </pc:spChg>
        <pc:spChg chg="add">
          <ac:chgData name="Priyanshu Sharma_CS24M035" userId="483cbbacbfa8fcb6" providerId="LiveId" clId="{326E61C4-ABBD-43BB-B53D-08B4E18F4F08}" dt="2025-06-15T19:33:59.210" v="261"/>
          <ac:spMkLst>
            <pc:docMk/>
            <pc:sldMk cId="0" sldId="257"/>
            <ac:spMk id="8" creationId="{DE7AF746-4C9F-3091-C0B7-F9B8E7C451D4}"/>
          </ac:spMkLst>
        </pc:spChg>
      </pc:sldChg>
      <pc:sldChg chg="modSp mod ord">
        <pc:chgData name="Priyanshu Sharma_CS24M035" userId="483cbbacbfa8fcb6" providerId="LiveId" clId="{326E61C4-ABBD-43BB-B53D-08B4E18F4F08}" dt="2025-06-15T19:40:43.735" v="498" actId="20577"/>
        <pc:sldMkLst>
          <pc:docMk/>
          <pc:sldMk cId="0" sldId="260"/>
        </pc:sldMkLst>
        <pc:spChg chg="mod">
          <ac:chgData name="Priyanshu Sharma_CS24M035" userId="483cbbacbfa8fcb6" providerId="LiveId" clId="{326E61C4-ABBD-43BB-B53D-08B4E18F4F08}" dt="2025-06-15T19:40:43.735" v="498" actId="20577"/>
          <ac:spMkLst>
            <pc:docMk/>
            <pc:sldMk cId="0" sldId="260"/>
            <ac:spMk id="4" creationId="{00000000-0000-0000-0000-000000000000}"/>
          </ac:spMkLst>
        </pc:spChg>
      </pc:sldChg>
      <pc:sldChg chg="addSp delSp modSp add mod">
        <pc:chgData name="Priyanshu Sharma_CS24M035" userId="483cbbacbfa8fcb6" providerId="LiveId" clId="{326E61C4-ABBD-43BB-B53D-08B4E18F4F08}" dt="2025-06-15T20:00:19.453" v="1021" actId="13822"/>
        <pc:sldMkLst>
          <pc:docMk/>
          <pc:sldMk cId="668853887" sldId="277"/>
        </pc:sldMkLst>
        <pc:spChg chg="mod">
          <ac:chgData name="Priyanshu Sharma_CS24M035" userId="483cbbacbfa8fcb6" providerId="LiveId" clId="{326E61C4-ABBD-43BB-B53D-08B4E18F4F08}" dt="2025-06-15T19:41:03.520" v="537" actId="20577"/>
          <ac:spMkLst>
            <pc:docMk/>
            <pc:sldMk cId="668853887" sldId="277"/>
            <ac:spMk id="4" creationId="{104F66AF-8352-DCF7-07D6-752F037BA275}"/>
          </ac:spMkLst>
        </pc:spChg>
        <pc:spChg chg="del mod">
          <ac:chgData name="Priyanshu Sharma_CS24M035" userId="483cbbacbfa8fcb6" providerId="LiveId" clId="{326E61C4-ABBD-43BB-B53D-08B4E18F4F08}" dt="2025-06-15T19:42:55.915" v="557"/>
          <ac:spMkLst>
            <pc:docMk/>
            <pc:sldMk cId="668853887" sldId="277"/>
            <ac:spMk id="5" creationId="{B116EA69-ADC7-9D2D-6FCC-3DFC9E4B5F2E}"/>
          </ac:spMkLst>
        </pc:spChg>
        <pc:spChg chg="add del mod">
          <ac:chgData name="Priyanshu Sharma_CS24M035" userId="483cbbacbfa8fcb6" providerId="LiveId" clId="{326E61C4-ABBD-43BB-B53D-08B4E18F4F08}" dt="2025-06-15T19:42:55.915" v="555"/>
          <ac:spMkLst>
            <pc:docMk/>
            <pc:sldMk cId="668853887" sldId="277"/>
            <ac:spMk id="6" creationId="{B7922926-8A38-6E22-203A-FCAD29BCC994}"/>
          </ac:spMkLst>
        </pc:spChg>
        <pc:spChg chg="add mod">
          <ac:chgData name="Priyanshu Sharma_CS24M035" userId="483cbbacbfa8fcb6" providerId="LiveId" clId="{326E61C4-ABBD-43BB-B53D-08B4E18F4F08}" dt="2025-06-15T20:00:19.453" v="1021" actId="13822"/>
          <ac:spMkLst>
            <pc:docMk/>
            <pc:sldMk cId="668853887" sldId="277"/>
            <ac:spMk id="7" creationId="{BF46BB82-A268-53A8-B032-50AE1425DB2D}"/>
          </ac:spMkLst>
        </pc:spChg>
        <pc:spChg chg="add del mod">
          <ac:chgData name="Priyanshu Sharma_CS24M035" userId="483cbbacbfa8fcb6" providerId="LiveId" clId="{326E61C4-ABBD-43BB-B53D-08B4E18F4F08}" dt="2025-06-15T19:47:21.012" v="851" actId="255"/>
          <ac:spMkLst>
            <pc:docMk/>
            <pc:sldMk cId="668853887" sldId="277"/>
            <ac:spMk id="8" creationId="{504A75AA-72A3-2E82-B77C-40C25EEB2202}"/>
          </ac:spMkLst>
        </pc:spChg>
        <pc:spChg chg="add mod">
          <ac:chgData name="Priyanshu Sharma_CS24M035" userId="483cbbacbfa8fcb6" providerId="LiveId" clId="{326E61C4-ABBD-43BB-B53D-08B4E18F4F08}" dt="2025-06-15T19:48:23.150" v="862" actId="113"/>
          <ac:spMkLst>
            <pc:docMk/>
            <pc:sldMk cId="668853887" sldId="277"/>
            <ac:spMk id="10" creationId="{F16B9CE9-CEAC-4816-AD35-61948A228778}"/>
          </ac:spMkLst>
        </pc:spChg>
        <pc:graphicFrameChg chg="add mod modGraphic">
          <ac:chgData name="Priyanshu Sharma_CS24M035" userId="483cbbacbfa8fcb6" providerId="LiveId" clId="{326E61C4-ABBD-43BB-B53D-08B4E18F4F08}" dt="2025-06-15T19:46:22.393" v="806" actId="20577"/>
          <ac:graphicFrameMkLst>
            <pc:docMk/>
            <pc:sldMk cId="668853887" sldId="277"/>
            <ac:graphicFrameMk id="9" creationId="{1DE6CBAB-4786-1D17-1A6F-06560E33EF7B}"/>
          </ac:graphicFrameMkLst>
        </pc:graphicFrameChg>
      </pc:sldChg>
      <pc:sldChg chg="addSp delSp modSp add mod ord">
        <pc:chgData name="Priyanshu Sharma_CS24M035" userId="483cbbacbfa8fcb6" providerId="LiveId" clId="{326E61C4-ABBD-43BB-B53D-08B4E18F4F08}" dt="2025-06-15T20:04:23.912" v="1060" actId="478"/>
        <pc:sldMkLst>
          <pc:docMk/>
          <pc:sldMk cId="3645346487" sldId="278"/>
        </pc:sldMkLst>
        <pc:spChg chg="mod">
          <ac:chgData name="Priyanshu Sharma_CS24M035" userId="483cbbacbfa8fcb6" providerId="LiveId" clId="{326E61C4-ABBD-43BB-B53D-08B4E18F4F08}" dt="2025-06-15T20:01:46.779" v="1025"/>
          <ac:spMkLst>
            <pc:docMk/>
            <pc:sldMk cId="3645346487" sldId="278"/>
            <ac:spMk id="4" creationId="{02629EF8-4FF6-A384-A9A1-5DEAA3E2ADA2}"/>
          </ac:spMkLst>
        </pc:spChg>
        <pc:spChg chg="del mod">
          <ac:chgData name="Priyanshu Sharma_CS24M035" userId="483cbbacbfa8fcb6" providerId="LiveId" clId="{326E61C4-ABBD-43BB-B53D-08B4E18F4F08}" dt="2025-06-15T20:04:23.912" v="1060" actId="478"/>
          <ac:spMkLst>
            <pc:docMk/>
            <pc:sldMk cId="3645346487" sldId="278"/>
            <ac:spMk id="5" creationId="{A9E172E0-61C4-1434-022F-D0FE4FB69116}"/>
          </ac:spMkLst>
        </pc:spChg>
        <pc:spChg chg="add del mod">
          <ac:chgData name="Priyanshu Sharma_CS24M035" userId="483cbbacbfa8fcb6" providerId="LiveId" clId="{326E61C4-ABBD-43BB-B53D-08B4E18F4F08}" dt="2025-06-15T20:02:42.135" v="1043" actId="20577"/>
          <ac:spMkLst>
            <pc:docMk/>
            <pc:sldMk cId="3645346487" sldId="278"/>
            <ac:spMk id="10" creationId="{CE4193BF-1F14-FB66-EDF5-1797C822618C}"/>
          </ac:spMkLst>
        </pc:spChg>
        <pc:spChg chg="add mod">
          <ac:chgData name="Priyanshu Sharma_CS24M035" userId="483cbbacbfa8fcb6" providerId="LiveId" clId="{326E61C4-ABBD-43BB-B53D-08B4E18F4F08}" dt="2025-06-15T19:57:32.635" v="999" actId="114"/>
          <ac:spMkLst>
            <pc:docMk/>
            <pc:sldMk cId="3645346487" sldId="278"/>
            <ac:spMk id="11" creationId="{70B1C96B-FA86-D59A-8987-0EA579854F50}"/>
          </ac:spMkLst>
        </pc:spChg>
        <pc:spChg chg="add del mod">
          <ac:chgData name="Priyanshu Sharma_CS24M035" userId="483cbbacbfa8fcb6" providerId="LiveId" clId="{326E61C4-ABBD-43BB-B53D-08B4E18F4F08}" dt="2025-06-15T20:04:20.057" v="1059" actId="478"/>
          <ac:spMkLst>
            <pc:docMk/>
            <pc:sldMk cId="3645346487" sldId="278"/>
            <ac:spMk id="12" creationId="{49A92903-BE95-24A7-820B-B1BA9906FC95}"/>
          </ac:spMkLst>
        </pc:spChg>
        <pc:spChg chg="add mod">
          <ac:chgData name="Priyanshu Sharma_CS24M035" userId="483cbbacbfa8fcb6" providerId="LiveId" clId="{326E61C4-ABBD-43BB-B53D-08B4E18F4F08}" dt="2025-06-15T20:03:53.586" v="1056" actId="255"/>
          <ac:spMkLst>
            <pc:docMk/>
            <pc:sldMk cId="3645346487" sldId="278"/>
            <ac:spMk id="16" creationId="{5A50E74F-9FD0-E2A9-F47C-28288D66A262}"/>
          </ac:spMkLst>
        </pc:spChg>
        <pc:picChg chg="add del mod">
          <ac:chgData name="Priyanshu Sharma_CS24M035" userId="483cbbacbfa8fcb6" providerId="LiveId" clId="{326E61C4-ABBD-43BB-B53D-08B4E18F4F08}" dt="2025-06-15T19:52:20.433" v="921" actId="478"/>
          <ac:picMkLst>
            <pc:docMk/>
            <pc:sldMk cId="3645346487" sldId="278"/>
            <ac:picMk id="7" creationId="{F15DBDA3-9E60-2DEE-4B9C-14B22C5CA8A4}"/>
          </ac:picMkLst>
        </pc:picChg>
        <pc:picChg chg="add del mod">
          <ac:chgData name="Priyanshu Sharma_CS24M035" userId="483cbbacbfa8fcb6" providerId="LiveId" clId="{326E61C4-ABBD-43BB-B53D-08B4E18F4F08}" dt="2025-06-15T20:02:50.069" v="1044" actId="478"/>
          <ac:picMkLst>
            <pc:docMk/>
            <pc:sldMk cId="3645346487" sldId="278"/>
            <ac:picMk id="9" creationId="{0AAD7A28-10B1-45AE-0CC4-1DA26214E8DC}"/>
          </ac:picMkLst>
        </pc:picChg>
        <pc:picChg chg="add mod">
          <ac:chgData name="Priyanshu Sharma_CS24M035" userId="483cbbacbfa8fcb6" providerId="LiveId" clId="{326E61C4-ABBD-43BB-B53D-08B4E18F4F08}" dt="2025-06-15T20:04:02.272" v="1057" actId="1076"/>
          <ac:picMkLst>
            <pc:docMk/>
            <pc:sldMk cId="3645346487" sldId="278"/>
            <ac:picMk id="14" creationId="{D564A3EE-335E-7173-A251-5AB26795DCD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 rot="-5400000">
            <a:off x="4864418" y="1196963"/>
            <a:ext cx="2412977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-5400000">
            <a:off x="10462704" y="1196962"/>
            <a:ext cx="2412977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2715272" y="1078815"/>
            <a:ext cx="3172328" cy="39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i="1" dirty="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Siddhartha Watsa</a:t>
            </a:r>
          </a:p>
        </p:txBody>
      </p:sp>
      <p:sp>
        <p:nvSpPr>
          <p:cNvPr id="7" name="AutoShape 7"/>
          <p:cNvSpPr/>
          <p:nvPr/>
        </p:nvSpPr>
        <p:spPr>
          <a:xfrm>
            <a:off x="716182" y="2412977"/>
            <a:ext cx="16855636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28700" y="3284943"/>
            <a:ext cx="12458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Perceptual Video Pre-Processor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92030" y="402916"/>
            <a:ext cx="2903533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Managed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92030" y="1033354"/>
            <a:ext cx="2903533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Dr. Neeraj Gadgil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90367"/>
            <a:ext cx="3996127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Visual Intelligence 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15272" y="427999"/>
            <a:ext cx="2903533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Mentored 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6189" y="6387121"/>
            <a:ext cx="453390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By Priyanshu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2016749" y="666750"/>
            <a:ext cx="13164571" cy="9346845"/>
          </a:xfrm>
          <a:custGeom>
            <a:avLst/>
            <a:gdLst/>
            <a:ahLst/>
            <a:cxnLst/>
            <a:rect l="l" t="t" r="r" b="b"/>
            <a:pathLst>
              <a:path w="13164571" h="9346845">
                <a:moveTo>
                  <a:pt x="0" y="0"/>
                </a:moveTo>
                <a:lnTo>
                  <a:pt x="13164570" y="0"/>
                </a:lnTo>
                <a:lnTo>
                  <a:pt x="13164570" y="9346845"/>
                </a:lnTo>
                <a:lnTo>
                  <a:pt x="0" y="9346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415104" y="66675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Pre-processing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Face Detection Algorithm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050" y="1676400"/>
            <a:ext cx="16566288" cy="520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910"/>
              </a:lnSpc>
              <a:buAutoNum type="arabicPeriod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Created a balanced dataset of 50% real and 50% fake videos</a:t>
            </a:r>
          </a:p>
          <a:p>
            <a:pPr marL="647700" lvl="1" indent="-323850" algn="l">
              <a:lnSpc>
                <a:spcPts val="5910"/>
              </a:lnSpc>
              <a:buAutoNum type="arabicPeriod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Used OpenCV for face extraction</a:t>
            </a:r>
          </a:p>
          <a:p>
            <a:pPr marL="647700" lvl="1" indent="-323850" algn="l">
              <a:lnSpc>
                <a:spcPts val="5910"/>
              </a:lnSpc>
              <a:buAutoNum type="arabicPeriod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Determined 150 frames for each video for consistency</a:t>
            </a:r>
          </a:p>
          <a:p>
            <a:pPr marL="647700" lvl="1" indent="-323850" algn="l">
              <a:lnSpc>
                <a:spcPts val="5910"/>
              </a:lnSpc>
              <a:buAutoNum type="arabicPeriod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Applied Haar Cascade Classifier algorithm for face detection</a:t>
            </a:r>
          </a:p>
          <a:p>
            <a:pPr marL="647700" lvl="1" indent="-323850" algn="l">
              <a:lnSpc>
                <a:spcPts val="5910"/>
              </a:lnSpc>
              <a:buAutoNum type="arabicPeriod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Extracted and resized the face region to 112x112 pixels</a:t>
            </a:r>
          </a:p>
          <a:p>
            <a:pPr marL="647700" lvl="1" indent="-323850" algn="l">
              <a:lnSpc>
                <a:spcPts val="5910"/>
              </a:lnSpc>
              <a:buAutoNum type="arabicPeriod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Used VideoWriter function to create a new video file</a:t>
            </a:r>
          </a:p>
          <a:p>
            <a:pPr algn="l">
              <a:lnSpc>
                <a:spcPts val="5910"/>
              </a:lnSpc>
            </a:pPr>
            <a:endParaRPr lang="en-US" sz="300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191081" y="2236886"/>
          <a:ext cx="15905838" cy="6867525"/>
        </p:xfrm>
        <a:graphic>
          <a:graphicData uri="http://schemas.openxmlformats.org/drawingml/2006/table">
            <a:tbl>
              <a:tblPr/>
              <a:tblGrid>
                <a:gridCol w="4723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4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8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9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486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othic A1 Black"/>
                          <a:ea typeface="Gothic A1 Black"/>
                          <a:cs typeface="Gothic A1 Black"/>
                          <a:sym typeface="Gothic A1 Black"/>
                        </a:rPr>
                        <a:t>Title of 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othic A1 Black"/>
                          <a:ea typeface="Gothic A1 Black"/>
                          <a:cs typeface="Gothic A1 Black"/>
                          <a:sym typeface="Gothic A1 Black"/>
                        </a:rPr>
                        <a:t>Techniques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othic A1 Black"/>
                          <a:ea typeface="Gothic A1 Black"/>
                          <a:cs typeface="Gothic A1 Black"/>
                          <a:sym typeface="Gothic A1 Black"/>
                        </a:rPr>
                        <a:t>Dataset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othic A1 Black"/>
                          <a:ea typeface="Gothic A1 Black"/>
                          <a:cs typeface="Gothic A1 Black"/>
                          <a:sym typeface="Gothic A1 Black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389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Deepfake Video Detection through Optical Flow based CNN[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Convolutional Neural Network (CNN)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Face2Face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VGG16 81.61%, ResNet50 75.46%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389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FaceForensics++: Learning to Detect Manipulated Facial Images.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Xception net (CNN)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FaceForensics++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81%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44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Multi-scale face detection based on a convolutional neural network.[14]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Convolution Neural Networks (CNN)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1. CelebA 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2. AFW 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3. FDDB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Discrete- 90% and for continuous, it is 74%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744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Exploiting Visual Artifacts to Expose Deep Fakes and Face Manipulations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The neural network classifier as MLP and the logistic regression model as LogReg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1.CelebA 2.ProGAN 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 3.Glow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MLP 84%(Eyes), LogReg 83%(Eyes)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577592" y="465170"/>
            <a:ext cx="12320112" cy="126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03"/>
              </a:lnSpc>
            </a:pPr>
            <a:r>
              <a:rPr lang="en-US" sz="73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Accuracies of other models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962138" y="1431834"/>
            <a:ext cx="15729696" cy="8283666"/>
          </a:xfrm>
          <a:custGeom>
            <a:avLst/>
            <a:gdLst/>
            <a:ahLst/>
            <a:cxnLst/>
            <a:rect l="l" t="t" r="r" b="b"/>
            <a:pathLst>
              <a:path w="15729696" h="8283666">
                <a:moveTo>
                  <a:pt x="0" y="0"/>
                </a:moveTo>
                <a:lnTo>
                  <a:pt x="15729696" y="0"/>
                </a:lnTo>
                <a:lnTo>
                  <a:pt x="15729696" y="8283666"/>
                </a:lnTo>
                <a:lnTo>
                  <a:pt x="0" y="828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1" b="-2203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Questions Regarding ResNeXt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050" y="1676400"/>
            <a:ext cx="16566288" cy="891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Q1. What is resnext50_32x4d?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Q2. On what factors this model is predicting whether a video is fake or real?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Q3. So is res next detecting statistical differences too or is it just for feature extraction?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Q4. What are the statistical differences in the DF videos?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Q5. Why is LSTM not used directly without including res next?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Q6. How does resnext which is trained on imagenet dataset is able to detect statistical differences?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Q7.Why is resnext used as a CNN and why not other CNN like resnet or deepnet etc..</a:t>
            </a:r>
          </a:p>
          <a:p>
            <a:pPr algn="l">
              <a:lnSpc>
                <a:spcPts val="5910"/>
              </a:lnSpc>
            </a:pPr>
            <a:endParaRPr lang="en-US" sz="300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  <a:p>
            <a:pPr algn="l">
              <a:lnSpc>
                <a:spcPts val="5910"/>
              </a:lnSpc>
            </a:pPr>
            <a:endParaRPr lang="en-US" sz="300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  <a:p>
            <a:pPr algn="l">
              <a:lnSpc>
                <a:spcPts val="5910"/>
              </a:lnSpc>
            </a:pPr>
            <a:endParaRPr lang="en-US" sz="300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  <a:p>
            <a:pPr algn="l">
              <a:lnSpc>
                <a:spcPts val="5910"/>
              </a:lnSpc>
            </a:pPr>
            <a:endParaRPr lang="en-US" sz="300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Questions Regarding LSTM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050" y="1676400"/>
            <a:ext cx="16566288" cy="594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Q1. Why is LSTM used as an RNN?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Q2. Why not other RNNs?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Q3. What are those temporal dependencies?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Q4. How a deepfake generated videos have temporal inconsistencies?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Q5. So is this model only capturing temporal dependencies or it is capturing other things too?</a:t>
            </a:r>
          </a:p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Q6. So given a video, explain in detail how this model will detect if it is deepfake or not?</a:t>
            </a:r>
          </a:p>
          <a:p>
            <a:pPr algn="l">
              <a:lnSpc>
                <a:spcPts val="5910"/>
              </a:lnSpc>
            </a:pPr>
            <a:endParaRPr lang="en-US" sz="300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  <a:p>
            <a:pPr algn="l">
              <a:lnSpc>
                <a:spcPts val="5910"/>
              </a:lnSpc>
            </a:pPr>
            <a:endParaRPr lang="en-US" sz="300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8519712" y="710914"/>
            <a:ext cx="6913189" cy="9004586"/>
          </a:xfrm>
          <a:custGeom>
            <a:avLst/>
            <a:gdLst/>
            <a:ahLst/>
            <a:cxnLst/>
            <a:rect l="l" t="t" r="r" b="b"/>
            <a:pathLst>
              <a:path w="6913189" h="9004586">
                <a:moveTo>
                  <a:pt x="0" y="0"/>
                </a:moveTo>
                <a:lnTo>
                  <a:pt x="6913189" y="0"/>
                </a:lnTo>
                <a:lnTo>
                  <a:pt x="6913189" y="9004586"/>
                </a:lnTo>
                <a:lnTo>
                  <a:pt x="0" y="9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9" t="-28" b="-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47282" y="3283160"/>
            <a:ext cx="5667851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33333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Prediction 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33333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Workflow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556385" y="3535226"/>
          <a:ext cx="11785077" cy="5253871"/>
        </p:xfrm>
        <a:graphic>
          <a:graphicData uri="http://schemas.openxmlformats.org/drawingml/2006/table">
            <a:tbl>
              <a:tblPr/>
              <a:tblGrid>
                <a:gridCol w="5029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6079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Black"/>
                          <a:ea typeface="Gothic A1 Black"/>
                          <a:cs typeface="Gothic A1 Black"/>
                          <a:sym typeface="Gothic A1 Black"/>
                        </a:rPr>
                        <a:t>Model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Black"/>
                          <a:ea typeface="Gothic A1 Black"/>
                          <a:cs typeface="Gothic A1 Black"/>
                          <a:sym typeface="Gothic A1 Black"/>
                        </a:rPr>
                        <a:t>Sequence Length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othic A1 Black"/>
                          <a:ea typeface="Gothic A1 Black"/>
                          <a:cs typeface="Gothic A1 Black"/>
                          <a:sym typeface="Gothic A1 Black"/>
                        </a:rPr>
                        <a:t>Accuracry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6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model_10_frames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83.22072072072072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6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model_20_frames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 86.03603603603604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93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model_40_frames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89.1891891891892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6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model_60_frames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othic A1 Light"/>
                          <a:ea typeface="Gothic A1 Light"/>
                          <a:cs typeface="Gothic A1 Light"/>
                          <a:sym typeface="Gothic A1 Light"/>
                        </a:rPr>
                        <a:t>91.8271085934174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6504992" y="1458496"/>
            <a:ext cx="3310414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0"/>
              </a:lnSpc>
            </a:pPr>
            <a:r>
              <a:rPr lang="en-US" sz="73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0220" y="2551667"/>
            <a:ext cx="7216110" cy="5183666"/>
          </a:xfrm>
          <a:custGeom>
            <a:avLst/>
            <a:gdLst/>
            <a:ahLst/>
            <a:cxnLst/>
            <a:rect l="l" t="t" r="r" b="b"/>
            <a:pathLst>
              <a:path w="7216110" h="5183666">
                <a:moveTo>
                  <a:pt x="0" y="0"/>
                </a:moveTo>
                <a:lnTo>
                  <a:pt x="7216110" y="0"/>
                </a:lnTo>
                <a:lnTo>
                  <a:pt x="7216110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691600" y="2551667"/>
            <a:ext cx="7160171" cy="5183666"/>
          </a:xfrm>
          <a:custGeom>
            <a:avLst/>
            <a:gdLst/>
            <a:ahLst/>
            <a:cxnLst/>
            <a:rect l="l" t="t" r="r" b="b"/>
            <a:pathLst>
              <a:path w="7160171" h="5183666">
                <a:moveTo>
                  <a:pt x="0" y="0"/>
                </a:moveTo>
                <a:lnTo>
                  <a:pt x="7160171" y="0"/>
                </a:lnTo>
                <a:lnTo>
                  <a:pt x="7160171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632380" y="1283612"/>
            <a:ext cx="369724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model_40_frames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604" y="2551667"/>
            <a:ext cx="7309341" cy="5183666"/>
          </a:xfrm>
          <a:custGeom>
            <a:avLst/>
            <a:gdLst/>
            <a:ahLst/>
            <a:cxnLst/>
            <a:rect l="l" t="t" r="r" b="b"/>
            <a:pathLst>
              <a:path w="7309341" h="5183666">
                <a:moveTo>
                  <a:pt x="0" y="0"/>
                </a:moveTo>
                <a:lnTo>
                  <a:pt x="7309342" y="0"/>
                </a:lnTo>
                <a:lnTo>
                  <a:pt x="7309342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731633" y="2551667"/>
            <a:ext cx="7122879" cy="5183666"/>
          </a:xfrm>
          <a:custGeom>
            <a:avLst/>
            <a:gdLst/>
            <a:ahLst/>
            <a:cxnLst/>
            <a:rect l="l" t="t" r="r" b="b"/>
            <a:pathLst>
              <a:path w="7122879" h="5183666">
                <a:moveTo>
                  <a:pt x="0" y="0"/>
                </a:moveTo>
                <a:lnTo>
                  <a:pt x="7122879" y="0"/>
                </a:lnTo>
                <a:lnTo>
                  <a:pt x="7122879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645715" y="1283612"/>
            <a:ext cx="367057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model_20_frames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14400" y="986363"/>
            <a:ext cx="10951324" cy="408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600" spc="74" dirty="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Executive Summary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050" y="1714500"/>
            <a:ext cx="16566288" cy="709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algn="l">
              <a:lnSpc>
                <a:spcPts val="5122"/>
              </a:lnSpc>
            </a:pPr>
            <a:r>
              <a:rPr lang="en-US" sz="30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Project Overview:</a:t>
            </a:r>
          </a:p>
          <a:p>
            <a:pPr marL="737871" lvl="1" indent="-457200" algn="l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Objective:</a:t>
            </a: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 Develop a perceptual preprocessor using AVC (Advanced Video Codec) for image optimization</a:t>
            </a:r>
          </a:p>
          <a:p>
            <a:pPr marL="737871" lvl="1" indent="-457200" algn="l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Platform:</a:t>
            </a: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 Android mobile application</a:t>
            </a:r>
          </a:p>
          <a:p>
            <a:pPr marL="737871" lvl="1" indent="-457200" algn="l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Core Technology:</a:t>
            </a: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 AVC codec for perceptual preprocessing</a:t>
            </a:r>
          </a:p>
          <a:p>
            <a:pPr marL="737871" lvl="1" indent="-457200" algn="l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Challenge:</a:t>
            </a: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 Working around Android's YUV format limitations</a:t>
            </a:r>
          </a:p>
          <a:p>
            <a:pPr marL="280671" lvl="1" algn="l">
              <a:lnSpc>
                <a:spcPts val="5122"/>
              </a:lnSpc>
            </a:pPr>
            <a:endParaRPr lang="en-US" sz="2600" dirty="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  <a:p>
            <a:pPr marL="280671" lvl="1">
              <a:lnSpc>
                <a:spcPts val="5122"/>
              </a:lnSpc>
            </a:pPr>
            <a:r>
              <a:rPr lang="en-US" sz="30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Key Achievements:</a:t>
            </a:r>
          </a:p>
          <a:p>
            <a:pPr marL="737871" lvl="1" indent="-457200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Successfully implemented 4 processing paths for comprehensive testing</a:t>
            </a:r>
          </a:p>
          <a:p>
            <a:pPr marL="737871" lvl="1" indent="-457200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Integrated AVC codec despite platform constraints</a:t>
            </a:r>
          </a:p>
          <a:p>
            <a:pPr marL="737871" lvl="1" indent="-457200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Developed format conversion pipeline (YUV420 → YUV422 → NV21/YUY2)</a:t>
            </a:r>
          </a:p>
          <a:p>
            <a:pPr marL="737871" lvl="1" indent="-457200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Implemented PSNR metrics for quality assessment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3540" y="2551667"/>
            <a:ext cx="7197464" cy="5183666"/>
          </a:xfrm>
          <a:custGeom>
            <a:avLst/>
            <a:gdLst/>
            <a:ahLst/>
            <a:cxnLst/>
            <a:rect l="l" t="t" r="r" b="b"/>
            <a:pathLst>
              <a:path w="7197464" h="5183666">
                <a:moveTo>
                  <a:pt x="0" y="0"/>
                </a:moveTo>
                <a:lnTo>
                  <a:pt x="7197464" y="0"/>
                </a:lnTo>
                <a:lnTo>
                  <a:pt x="7197464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136421" y="2551667"/>
            <a:ext cx="7122879" cy="5183666"/>
          </a:xfrm>
          <a:custGeom>
            <a:avLst/>
            <a:gdLst/>
            <a:ahLst/>
            <a:cxnLst/>
            <a:rect l="l" t="t" r="r" b="b"/>
            <a:pathLst>
              <a:path w="7122879" h="5183666">
                <a:moveTo>
                  <a:pt x="0" y="0"/>
                </a:moveTo>
                <a:lnTo>
                  <a:pt x="7122879" y="0"/>
                </a:lnTo>
                <a:lnTo>
                  <a:pt x="7122879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688935" y="1283612"/>
            <a:ext cx="358413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model_10_frames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221685" y="450526"/>
            <a:ext cx="17787481" cy="9836474"/>
          </a:xfrm>
          <a:custGeom>
            <a:avLst/>
            <a:gdLst/>
            <a:ahLst/>
            <a:cxnLst/>
            <a:rect l="l" t="t" r="r" b="b"/>
            <a:pathLst>
              <a:path w="17787481" h="9836474">
                <a:moveTo>
                  <a:pt x="0" y="0"/>
                </a:moveTo>
                <a:lnTo>
                  <a:pt x="17787480" y="0"/>
                </a:lnTo>
                <a:lnTo>
                  <a:pt x="17787480" y="9836474"/>
                </a:lnTo>
                <a:lnTo>
                  <a:pt x="0" y="983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2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3065796"/>
            <a:ext cx="938646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248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805567" y="647700"/>
            <a:ext cx="830687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900" b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Problem Statement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44222"/>
            <a:ext cx="15599280" cy="7994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/>
              <a:t>Why Perceptual Preprocessing?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Image Quality: Standard compression loses perceptually important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Bandwidth Optimization: Need to reduce file sizes without visible quality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Device Constraints: Mobile devices require efficient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User Experience: Faster uploads and downloads with maintained visual quality</a:t>
            </a:r>
          </a:p>
          <a:p>
            <a:endParaRPr lang="en-US" sz="3200" dirty="0"/>
          </a:p>
          <a:p>
            <a:r>
              <a:rPr lang="en-US" sz="3600" dirty="0"/>
              <a:t>The Perceptual Advantage</a:t>
            </a:r>
            <a:r>
              <a:rPr lang="en-US" sz="3200" dirty="0"/>
              <a:t>: Perceptual preprocessing leverages human visual system characteristics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Preserve details in areas where the eye is most sensitive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Optimize compression in less noticeable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Achieve better compression ratios with minimal perceived quality loss</a:t>
            </a:r>
          </a:p>
          <a:p>
            <a:endParaRPr lang="en-US" sz="3200" dirty="0"/>
          </a:p>
          <a:p>
            <a:r>
              <a:rPr lang="en-US" sz="3600" dirty="0"/>
              <a:t>Metric Cards: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Compression: 100% File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With Perceptual Preprocessing: 25-30% File Size with Similar Perceived Quality</a:t>
            </a:r>
          </a:p>
          <a:p>
            <a:pPr algn="l">
              <a:lnSpc>
                <a:spcPts val="4286"/>
              </a:lnSpc>
            </a:pPr>
            <a:r>
              <a:rPr lang="en-US" sz="2857" dirty="0">
                <a:solidFill>
                  <a:srgbClr val="FFFFFF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 </a:t>
            </a:r>
          </a:p>
        </p:txBody>
      </p:sp>
      <p:sp>
        <p:nvSpPr>
          <p:cNvPr id="5" name="AutoShape 5"/>
          <p:cNvSpPr/>
          <p:nvPr/>
        </p:nvSpPr>
        <p:spPr>
          <a:xfrm>
            <a:off x="14902528" y="9253538"/>
            <a:ext cx="1436112" cy="9525"/>
          </a:xfrm>
          <a:prstGeom prst="rect">
            <a:avLst/>
          </a:prstGeom>
          <a:solidFill>
            <a:srgbClr val="272727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6627980" y="8942640"/>
            <a:ext cx="631320" cy="631320"/>
            <a:chOff x="0" y="0"/>
            <a:chExt cx="841759" cy="84175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41759" cy="84175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72727">
                  <a:alpha val="980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78496" y="78496"/>
              <a:ext cx="684768" cy="684768"/>
            </a:xfrm>
            <a:custGeom>
              <a:avLst/>
              <a:gdLst/>
              <a:ahLst/>
              <a:cxnLst/>
              <a:rect l="l" t="t" r="r" b="b"/>
              <a:pathLst>
                <a:path w="684768" h="684768">
                  <a:moveTo>
                    <a:pt x="0" y="0"/>
                  </a:moveTo>
                  <a:lnTo>
                    <a:pt x="684768" y="0"/>
                  </a:lnTo>
                  <a:lnTo>
                    <a:pt x="684768" y="684768"/>
                  </a:lnTo>
                  <a:lnTo>
                    <a:pt x="0" y="684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67480" y="294201"/>
              <a:ext cx="154864" cy="253358"/>
            </a:xfrm>
            <a:custGeom>
              <a:avLst/>
              <a:gdLst/>
              <a:ahLst/>
              <a:cxnLst/>
              <a:rect l="l" t="t" r="r" b="b"/>
              <a:pathLst>
                <a:path w="154864" h="253358">
                  <a:moveTo>
                    <a:pt x="0" y="0"/>
                  </a:moveTo>
                  <a:lnTo>
                    <a:pt x="154864" y="0"/>
                  </a:lnTo>
                  <a:lnTo>
                    <a:pt x="154864" y="253358"/>
                  </a:lnTo>
                  <a:lnTo>
                    <a:pt x="0" y="253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D1801E-BB97-37BB-24F0-11305E35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A32FD2-C6FC-B608-E1DC-2D890C0B44C8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986F19-2E64-ADE4-6B29-8E4B08F1362C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104F66AF-8352-DCF7-07D6-752F037BA275}"/>
              </a:ext>
            </a:extLst>
          </p:cNvPr>
          <p:cNvSpPr txBox="1"/>
          <p:nvPr/>
        </p:nvSpPr>
        <p:spPr>
          <a:xfrm>
            <a:off x="914400" y="986363"/>
            <a:ext cx="10951324" cy="408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600" spc="74" dirty="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Technical 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6BB82-A268-53A8-B032-50AE1425DB2D}"/>
              </a:ext>
            </a:extLst>
          </p:cNvPr>
          <p:cNvSpPr txBox="1"/>
          <p:nvPr/>
        </p:nvSpPr>
        <p:spPr>
          <a:xfrm>
            <a:off x="609600" y="2031912"/>
            <a:ext cx="14020800" cy="89255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Core Challenge: Android natively supports only YUV420 format for image reading, while AVC algorithm requires YUV422 or YUV444</a:t>
            </a:r>
            <a:endParaRPr lang="en-IN" sz="26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04A75AA-72A3-2E82-B77C-40C25EEB2202}"/>
              </a:ext>
            </a:extLst>
          </p:cNvPr>
          <p:cNvSpPr txBox="1"/>
          <p:nvPr/>
        </p:nvSpPr>
        <p:spPr>
          <a:xfrm>
            <a:off x="609600" y="3257003"/>
            <a:ext cx="15697200" cy="565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0671" lvl="1" algn="l">
              <a:lnSpc>
                <a:spcPts val="5122"/>
              </a:lnSpc>
            </a:pPr>
            <a:r>
              <a:rPr lang="en-US" sz="30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Format Capability Matrix: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E6CBAB-4786-1D17-1A6F-06560E33E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30586"/>
              </p:ext>
            </p:extLst>
          </p:nvPr>
        </p:nvGraphicFramePr>
        <p:xfrm>
          <a:off x="609600" y="4254831"/>
          <a:ext cx="156972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2400">
                  <a:extLst>
                    <a:ext uri="{9D8B030D-6E8A-4147-A177-3AD203B41FA5}">
                      <a16:colId xmlns:a16="http://schemas.microsoft.com/office/drawing/2014/main" val="4010894594"/>
                    </a:ext>
                  </a:extLst>
                </a:gridCol>
                <a:gridCol w="5232400">
                  <a:extLst>
                    <a:ext uri="{9D8B030D-6E8A-4147-A177-3AD203B41FA5}">
                      <a16:colId xmlns:a16="http://schemas.microsoft.com/office/drawing/2014/main" val="486112129"/>
                    </a:ext>
                  </a:extLst>
                </a:gridCol>
                <a:gridCol w="5232400">
                  <a:extLst>
                    <a:ext uri="{9D8B030D-6E8A-4147-A177-3AD203B41FA5}">
                      <a16:colId xmlns:a16="http://schemas.microsoft.com/office/drawing/2014/main" val="1184139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6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Supported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36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600" dirty="0"/>
                        <a:t>Android ImageReader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YUV420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Cannot directly read YUV422/444</a:t>
                      </a:r>
                      <a:endParaRPr lang="en-IN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108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600" dirty="0"/>
                        <a:t>AVC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YUV422, YUV444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Requires higher chroma 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0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600" dirty="0"/>
                        <a:t>compressToJpeg()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NV21 and YUY2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Limited Format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57031"/>
                  </a:ext>
                </a:extLst>
              </a:tr>
            </a:tbl>
          </a:graphicData>
        </a:graphic>
      </p:graphicFrame>
      <p:sp>
        <p:nvSpPr>
          <p:cNvPr id="10" name="TextBox 5">
            <a:extLst>
              <a:ext uri="{FF2B5EF4-FFF2-40B4-BE49-F238E27FC236}">
                <a16:creationId xmlns:a16="http://schemas.microsoft.com/office/drawing/2014/main" id="{F16B9CE9-CEAC-4816-AD35-61948A228778}"/>
              </a:ext>
            </a:extLst>
          </p:cNvPr>
          <p:cNvSpPr txBox="1"/>
          <p:nvPr/>
        </p:nvSpPr>
        <p:spPr>
          <a:xfrm>
            <a:off x="609600" y="6901110"/>
            <a:ext cx="15697200" cy="3171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0671" lvl="1" algn="l">
              <a:lnSpc>
                <a:spcPts val="5122"/>
              </a:lnSpc>
            </a:pPr>
            <a:r>
              <a:rPr lang="en-US" sz="30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Quality Impact:</a:t>
            </a:r>
          </a:p>
          <a:p>
            <a:pPr marL="737871" lvl="1" indent="-457200" algn="l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Upscaling Challenge:</a:t>
            </a: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 YUV420 → YUV422 conversion introduces quality degradation</a:t>
            </a:r>
          </a:p>
          <a:p>
            <a:pPr marL="737871" lvl="1" indent="-457200" algn="l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Chroma Subsampling:</a:t>
            </a: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 Loss of color information during format conversion</a:t>
            </a:r>
          </a:p>
          <a:p>
            <a:pPr marL="737871" lvl="1" indent="-457200" algn="l">
              <a:lnSpc>
                <a:spcPts val="5122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Processing Overhead:</a:t>
            </a: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 Multiple format conversions increase computational load</a:t>
            </a:r>
          </a:p>
          <a:p>
            <a:pPr marL="280671" lvl="1" algn="l">
              <a:lnSpc>
                <a:spcPts val="5122"/>
              </a:lnSpc>
            </a:pPr>
            <a:endParaRPr lang="en-US" sz="2600" dirty="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</p:txBody>
      </p:sp>
    </p:spTree>
    <p:extLst>
      <p:ext uri="{BB962C8B-B14F-4D97-AF65-F5344CB8AC3E}">
        <p14:creationId xmlns:p14="http://schemas.microsoft.com/office/powerpoint/2010/main" val="66885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0DC181-F2F7-70B8-78CD-39AC1B19D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439F59-D6B8-B011-C3AE-CC48DEAB0CC1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51A1D2-6877-C2F0-12EE-F21760D9C25C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02629EF8-4FF6-A384-A9A1-5DEAA3E2ADA2}"/>
              </a:ext>
            </a:extLst>
          </p:cNvPr>
          <p:cNvSpPr txBox="1"/>
          <p:nvPr/>
        </p:nvSpPr>
        <p:spPr>
          <a:xfrm>
            <a:off x="914400" y="986363"/>
            <a:ext cx="10951324" cy="408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600" spc="74" dirty="0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Path 1: Direct JPEG Save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E4193BF-1F14-FB66-EDF5-1797C822618C}"/>
              </a:ext>
            </a:extLst>
          </p:cNvPr>
          <p:cNvSpPr txBox="1"/>
          <p:nvPr/>
        </p:nvSpPr>
        <p:spPr>
          <a:xfrm>
            <a:off x="304800" y="2171700"/>
            <a:ext cx="10287000" cy="1209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0671" lvl="1" algn="l">
              <a:lnSpc>
                <a:spcPts val="5122"/>
              </a:lnSpc>
            </a:pPr>
            <a:r>
              <a:rPr lang="en-US" sz="30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Purpose</a:t>
            </a:r>
            <a:r>
              <a:rPr lang="en-US" sz="2600" dirty="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: Establishes baseline quality and performance metrics without any preprocessing</a:t>
            </a:r>
          </a:p>
        </p:txBody>
      </p:sp>
      <p:pic>
        <p:nvPicPr>
          <p:cNvPr id="14" name="Picture 13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D564A3EE-335E-7173-A251-5AB26795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4650111"/>
            <a:ext cx="12649200" cy="1581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50E74F-9FD0-E2A9-F47C-28288D66A262}"/>
              </a:ext>
            </a:extLst>
          </p:cNvPr>
          <p:cNvSpPr txBox="1"/>
          <p:nvPr/>
        </p:nvSpPr>
        <p:spPr>
          <a:xfrm>
            <a:off x="434340" y="3862830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>
                <a:latin typeface="Gothic A1 Light" panose="020B0604020202020204" charset="-127"/>
                <a:ea typeface="Gothic A1 Light" panose="020B0604020202020204" charset="-127"/>
                <a:cs typeface="Gothic A1 Light" panose="020B0604020202020204" charset="-127"/>
              </a:rPr>
              <a:t>Processing Flow (SVG):</a:t>
            </a:r>
          </a:p>
        </p:txBody>
      </p:sp>
    </p:spTree>
    <p:extLst>
      <p:ext uri="{BB962C8B-B14F-4D97-AF65-F5344CB8AC3E}">
        <p14:creationId xmlns:p14="http://schemas.microsoft.com/office/powerpoint/2010/main" val="364534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74148" y="81597"/>
            <a:ext cx="8385152" cy="10123806"/>
          </a:xfrm>
          <a:custGeom>
            <a:avLst/>
            <a:gdLst/>
            <a:ahLst/>
            <a:cxnLst/>
            <a:rect l="l" t="t" r="r" b="b"/>
            <a:pathLst>
              <a:path w="8385152" h="10123806">
                <a:moveTo>
                  <a:pt x="0" y="0"/>
                </a:moveTo>
                <a:lnTo>
                  <a:pt x="8385152" y="0"/>
                </a:lnTo>
                <a:lnTo>
                  <a:pt x="8385152" y="10123806"/>
                </a:lnTo>
                <a:lnTo>
                  <a:pt x="0" y="1012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94681" y="0"/>
            <a:ext cx="6506344" cy="3253172"/>
          </a:xfrm>
          <a:custGeom>
            <a:avLst/>
            <a:gdLst/>
            <a:ahLst/>
            <a:cxnLst/>
            <a:rect l="l" t="t" r="r" b="b"/>
            <a:pathLst>
              <a:path w="6506344" h="3253172">
                <a:moveTo>
                  <a:pt x="0" y="0"/>
                </a:moveTo>
                <a:lnTo>
                  <a:pt x="6506344" y="0"/>
                </a:lnTo>
                <a:lnTo>
                  <a:pt x="6506344" y="3253172"/>
                </a:lnTo>
                <a:lnTo>
                  <a:pt x="0" y="325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94681" y="6704451"/>
            <a:ext cx="6116982" cy="3582549"/>
          </a:xfrm>
          <a:custGeom>
            <a:avLst/>
            <a:gdLst/>
            <a:ahLst/>
            <a:cxnLst/>
            <a:rect l="l" t="t" r="r" b="b"/>
            <a:pathLst>
              <a:path w="6116982" h="3582549">
                <a:moveTo>
                  <a:pt x="0" y="0"/>
                </a:moveTo>
                <a:lnTo>
                  <a:pt x="6116982" y="0"/>
                </a:lnTo>
                <a:lnTo>
                  <a:pt x="6116982" y="3582549"/>
                </a:lnTo>
                <a:lnTo>
                  <a:pt x="0" y="358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058491" y="3455018"/>
            <a:ext cx="5296411" cy="2965990"/>
          </a:xfrm>
          <a:custGeom>
            <a:avLst/>
            <a:gdLst/>
            <a:ahLst/>
            <a:cxnLst/>
            <a:rect l="l" t="t" r="r" b="b"/>
            <a:pathLst>
              <a:path w="5296411" h="2965990">
                <a:moveTo>
                  <a:pt x="0" y="0"/>
                </a:moveTo>
                <a:lnTo>
                  <a:pt x="5296411" y="0"/>
                </a:lnTo>
                <a:lnTo>
                  <a:pt x="5296411" y="2965990"/>
                </a:lnTo>
                <a:lnTo>
                  <a:pt x="0" y="2965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PURPOSE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050" y="1714500"/>
            <a:ext cx="16566288" cy="453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 algn="l">
              <a:lnSpc>
                <a:spcPts val="5122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Growing concern about deepfakes due to their potential harm to individuals and society.</a:t>
            </a:r>
          </a:p>
          <a:p>
            <a:pPr marL="561342" lvl="1" indent="-280671" algn="l">
              <a:lnSpc>
                <a:spcPts val="5122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Deepfakes are AI-generated media that manipulate visual or audio content to depict someone doing or saying something they never did in reality.</a:t>
            </a:r>
          </a:p>
          <a:p>
            <a:pPr marL="561342" lvl="1" indent="-280671" algn="l">
              <a:lnSpc>
                <a:spcPts val="5122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Detecting and combating deepfakes has become a critical challenge in the digital age.</a:t>
            </a:r>
          </a:p>
          <a:p>
            <a:pPr marL="561342" lvl="1" indent="-280671" algn="l">
              <a:lnSpc>
                <a:spcPts val="5122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The purpose of the project is to develop a deepfake detection system that accurately identifies fake videos created using machine learning techniques.</a:t>
            </a:r>
          </a:p>
          <a:p>
            <a:pPr algn="l">
              <a:lnSpc>
                <a:spcPts val="5122"/>
              </a:lnSpc>
            </a:pPr>
            <a:endParaRPr lang="en-US" sz="260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 Exploration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3012" y="2125537"/>
            <a:ext cx="16566288" cy="445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0"/>
              </a:lnSpc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Dataset from two different sources - </a:t>
            </a:r>
          </a:p>
          <a:p>
            <a:pPr marL="647700" lvl="1" indent="-323850" algn="l">
              <a:lnSpc>
                <a:spcPts val="5910"/>
              </a:lnSpc>
              <a:buFont typeface="Arial"/>
              <a:buChar char="•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DeepFake detection challenge (Kaggle)</a:t>
            </a:r>
          </a:p>
          <a:p>
            <a:pPr marL="647700" lvl="1" indent="-323850" algn="l">
              <a:lnSpc>
                <a:spcPts val="5910"/>
              </a:lnSpc>
              <a:buFont typeface="Arial"/>
              <a:buChar char="•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50% real and 50% fake video to avoid bias.</a:t>
            </a:r>
          </a:p>
          <a:p>
            <a:pPr marL="647700" lvl="1" indent="-323850" algn="l">
              <a:lnSpc>
                <a:spcPts val="5910"/>
              </a:lnSpc>
              <a:buFont typeface="Arial"/>
              <a:buChar char="•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Removed audio altered DeepFakes from DFDC.</a:t>
            </a:r>
          </a:p>
          <a:p>
            <a:pPr marL="647700" lvl="1" indent="-323850" algn="l">
              <a:lnSpc>
                <a:spcPts val="5910"/>
              </a:lnSpc>
              <a:buFont typeface="Arial"/>
              <a:buChar char="•"/>
            </a:pPr>
            <a:r>
              <a:rPr lang="en-US" sz="3000">
                <a:solidFill>
                  <a:srgbClr val="333333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Dataset is then passed to pre-processing phase.</a:t>
            </a:r>
          </a:p>
          <a:p>
            <a:pPr algn="l">
              <a:lnSpc>
                <a:spcPts val="5910"/>
              </a:lnSpc>
            </a:pPr>
            <a:endParaRPr lang="en-US" sz="3000">
              <a:solidFill>
                <a:srgbClr val="333333"/>
              </a:solidFill>
              <a:latin typeface="Gothic A1 Light"/>
              <a:ea typeface="Gothic A1 Light"/>
              <a:cs typeface="Gothic A1 Light"/>
              <a:sym typeface="Gothic A1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1771320" y="1028700"/>
            <a:ext cx="14745361" cy="8949826"/>
          </a:xfrm>
          <a:custGeom>
            <a:avLst/>
            <a:gdLst/>
            <a:ahLst/>
            <a:cxnLst/>
            <a:rect l="l" t="t" r="r" b="b"/>
            <a:pathLst>
              <a:path w="14745361" h="8949826">
                <a:moveTo>
                  <a:pt x="0" y="0"/>
                </a:moveTo>
                <a:lnTo>
                  <a:pt x="14745360" y="0"/>
                </a:lnTo>
                <a:lnTo>
                  <a:pt x="14745360" y="8949826"/>
                </a:lnTo>
                <a:lnTo>
                  <a:pt x="0" y="8949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007698" y="878210"/>
            <a:ext cx="10592755" cy="92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333333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Training 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864</Words>
  <Application>Microsoft Office PowerPoint</Application>
  <PresentationFormat>Custom</PresentationFormat>
  <Paragraphs>140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Calibri</vt:lpstr>
      <vt:lpstr>Poppins Medium Bold</vt:lpstr>
      <vt:lpstr>Gothic A1 Black</vt:lpstr>
      <vt:lpstr>Poppins Medium</vt:lpstr>
      <vt:lpstr>Poppins Bold</vt:lpstr>
      <vt:lpstr>Canva Sans</vt:lpstr>
      <vt:lpstr>Arial</vt:lpstr>
      <vt:lpstr>Poppins Light</vt:lpstr>
      <vt:lpstr>Open Sans Light</vt:lpstr>
      <vt:lpstr>Gothic A1 Light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DeepFake Detection System</dc:title>
  <dc:creator>Priyanshu Sharma_CS24M035</dc:creator>
  <cp:lastModifiedBy>Priyanshu Sharma_CS24M035</cp:lastModifiedBy>
  <cp:revision>1</cp:revision>
  <dcterms:created xsi:type="dcterms:W3CDTF">2006-08-16T00:00:00Z</dcterms:created>
  <dcterms:modified xsi:type="dcterms:W3CDTF">2025-06-15T20:04:32Z</dcterms:modified>
  <dc:identifier>DAE55_55Ieg</dc:identifier>
</cp:coreProperties>
</file>